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1" r:id="rId6"/>
    <p:sldId id="264" r:id="rId7"/>
    <p:sldId id="265" r:id="rId8"/>
    <p:sldId id="266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5B2"/>
    <a:srgbClr val="00A7AE"/>
    <a:srgbClr val="00FF00"/>
    <a:srgbClr val="000000"/>
    <a:srgbClr val="97D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7" autoAdjust="0"/>
    <p:restoredTop sz="94660"/>
  </p:normalViewPr>
  <p:slideViewPr>
    <p:cSldViewPr snapToGrid="0" snapToObjects="1">
      <p:cViewPr>
        <p:scale>
          <a:sx n="65" d="100"/>
          <a:sy n="65" d="100"/>
        </p:scale>
        <p:origin x="1066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63342/capstone-client-web-application/index.html?_ijt=d8b8ejjjd6ukm6uovci27ufhre&amp;_ij_reload=RELOAD_ON_SAVE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spike1/EasyShop-ecommerce-Api/tree/main/capstone-starter/src/main/java/org/yearup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faith-spik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ore front with glass doors&#10;&#10;AI-generated content may be incorrect.">
            <a:extLst>
              <a:ext uri="{FF2B5EF4-FFF2-40B4-BE49-F238E27FC236}">
                <a16:creationId xmlns:a16="http://schemas.microsoft.com/office/drawing/2014/main" id="{F214F2EC-A9AD-EE9C-772F-A10D4D09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hopping cart with tags on it">
            <a:extLst>
              <a:ext uri="{FF2B5EF4-FFF2-40B4-BE49-F238E27FC236}">
                <a16:creationId xmlns:a16="http://schemas.microsoft.com/office/drawing/2014/main" id="{BBDB22E8-6A50-7CD7-7176-7C3317E5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040" y="0"/>
            <a:ext cx="6080760" cy="1143000"/>
          </a:xfrm>
          <a:noFill/>
        </p:spPr>
        <p:txBody>
          <a:bodyPr>
            <a:normAutofit fontScale="90000"/>
          </a:bodyPr>
          <a:lstStyle/>
          <a:p>
            <a:r>
              <a:rPr dirty="0"/>
              <a:t>Aisle </a:t>
            </a:r>
            <a:r>
              <a:rPr lang="en-US" dirty="0"/>
              <a:t>1</a:t>
            </a:r>
            <a:r>
              <a:rPr dirty="0"/>
              <a:t>: What’s This Shop?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2A19E-7353-51E8-DAA9-FDACB58A388E}"/>
              </a:ext>
            </a:extLst>
          </p:cNvPr>
          <p:cNvSpPr txBox="1"/>
          <p:nvPr/>
        </p:nvSpPr>
        <p:spPr>
          <a:xfrm rot="20744393">
            <a:off x="2880060" y="3536545"/>
            <a:ext cx="1046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PURPOSE</a:t>
            </a:r>
            <a:r>
              <a:rPr lang="en-US" sz="1400" dirty="0"/>
              <a:t>: Helping people shop easily &amp; feel cared for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86188-6B56-5D09-55A0-4A056DA4047C}"/>
              </a:ext>
            </a:extLst>
          </p:cNvPr>
          <p:cNvSpPr txBox="1"/>
          <p:nvPr/>
        </p:nvSpPr>
        <p:spPr>
          <a:xfrm rot="263677">
            <a:off x="4241623" y="3200281"/>
            <a:ext cx="104908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AUDIENCE</a:t>
            </a:r>
            <a:r>
              <a:rPr lang="en-US" sz="1400" dirty="0"/>
              <a:t>: Online shoppers who want everything in one place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4CF5E-2B7E-6A10-648A-D3BF2B93728A}"/>
              </a:ext>
            </a:extLst>
          </p:cNvPr>
          <p:cNvSpPr txBox="1"/>
          <p:nvPr/>
        </p:nvSpPr>
        <p:spPr>
          <a:xfrm rot="982424">
            <a:off x="5350484" y="3707815"/>
            <a:ext cx="116863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My Role</a:t>
            </a:r>
            <a:r>
              <a:rPr lang="en-US" sz="1400" dirty="0"/>
              <a:t>: Thought through every step so users feel seen, not stressed.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EE374C-17B2-9567-9C36-C8452A90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"/>
            <a:ext cx="9144000" cy="6858000"/>
          </a:xfrm>
          <a:prstGeom prst="rect">
            <a:avLst/>
          </a:prstGeom>
        </p:spPr>
      </p:pic>
      <p:pic>
        <p:nvPicPr>
          <p:cNvPr id="12" name="Graphic 11" descr="Shoe footprints outline">
            <a:extLst>
              <a:ext uri="{FF2B5EF4-FFF2-40B4-BE49-F238E27FC236}">
                <a16:creationId xmlns:a16="http://schemas.microsoft.com/office/drawing/2014/main" id="{5A607F6A-B483-74C3-297F-3A6D15EA0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950" y="2267094"/>
            <a:ext cx="9144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Aisle 4: User Journey</a:t>
            </a:r>
          </a:p>
        </p:txBody>
      </p:sp>
      <p:pic>
        <p:nvPicPr>
          <p:cNvPr id="15" name="Graphic 14" descr="Shoe footprints outline">
            <a:extLst>
              <a:ext uri="{FF2B5EF4-FFF2-40B4-BE49-F238E27FC236}">
                <a16:creationId xmlns:a16="http://schemas.microsoft.com/office/drawing/2014/main" id="{41E96391-6755-AC60-04B8-8B8C07A1C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6719" y="1869090"/>
            <a:ext cx="914400" cy="914400"/>
          </a:xfrm>
          <a:prstGeom prst="rect">
            <a:avLst/>
          </a:prstGeom>
        </p:spPr>
      </p:pic>
      <p:pic>
        <p:nvPicPr>
          <p:cNvPr id="16" name="Graphic 15" descr="Shoe footprints outline">
            <a:extLst>
              <a:ext uri="{FF2B5EF4-FFF2-40B4-BE49-F238E27FC236}">
                <a16:creationId xmlns:a16="http://schemas.microsoft.com/office/drawing/2014/main" id="{88FFDF81-91EF-0116-979C-93BBB4CEA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6802" y="2141805"/>
            <a:ext cx="914400" cy="914400"/>
          </a:xfrm>
          <a:prstGeom prst="rect">
            <a:avLst/>
          </a:prstGeom>
        </p:spPr>
      </p:pic>
      <p:pic>
        <p:nvPicPr>
          <p:cNvPr id="17" name="Graphic 16" descr="Shoe footprints outline">
            <a:extLst>
              <a:ext uri="{FF2B5EF4-FFF2-40B4-BE49-F238E27FC236}">
                <a16:creationId xmlns:a16="http://schemas.microsoft.com/office/drawing/2014/main" id="{5BA64532-2797-F16D-B122-F85D6A262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1033" y="1828023"/>
            <a:ext cx="914400" cy="914400"/>
          </a:xfrm>
          <a:prstGeom prst="rect">
            <a:avLst/>
          </a:prstGeom>
        </p:spPr>
      </p:pic>
      <p:pic>
        <p:nvPicPr>
          <p:cNvPr id="18" name="Graphic 17" descr="Shoe footprints outline">
            <a:extLst>
              <a:ext uri="{FF2B5EF4-FFF2-40B4-BE49-F238E27FC236}">
                <a16:creationId xmlns:a16="http://schemas.microsoft.com/office/drawing/2014/main" id="{AB5FAA0F-4600-F26E-A5A2-B11AEB337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2571" y="1910157"/>
            <a:ext cx="914400" cy="914400"/>
          </a:xfrm>
          <a:prstGeom prst="rect">
            <a:avLst/>
          </a:prstGeom>
        </p:spPr>
      </p:pic>
      <p:pic>
        <p:nvPicPr>
          <p:cNvPr id="19" name="Graphic 18" descr="Shoe footprints outline">
            <a:extLst>
              <a:ext uri="{FF2B5EF4-FFF2-40B4-BE49-F238E27FC236}">
                <a16:creationId xmlns:a16="http://schemas.microsoft.com/office/drawing/2014/main" id="{9473A3D6-C4BF-BFDA-4D45-799E71433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8340" y="2138757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4C4373-9A9D-E96C-D378-533136FC2F21}"/>
              </a:ext>
            </a:extLst>
          </p:cNvPr>
          <p:cNvSpPr txBox="1"/>
          <p:nvPr/>
        </p:nvSpPr>
        <p:spPr>
          <a:xfrm>
            <a:off x="254145" y="31429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D20D34-0B29-AEF2-2620-D626DB0B5524}"/>
              </a:ext>
            </a:extLst>
          </p:cNvPr>
          <p:cNvSpPr txBox="1"/>
          <p:nvPr/>
        </p:nvSpPr>
        <p:spPr>
          <a:xfrm>
            <a:off x="7387159" y="3142931"/>
            <a:ext cx="150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Success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262C82-9D06-CBF3-D6B7-9290126EF9F7}"/>
              </a:ext>
            </a:extLst>
          </p:cNvPr>
          <p:cNvSpPr txBox="1"/>
          <p:nvPr/>
        </p:nvSpPr>
        <p:spPr>
          <a:xfrm>
            <a:off x="6235642" y="2996828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B43CD-0D66-C4A7-3D7B-0AE8552AC4AF}"/>
              </a:ext>
            </a:extLst>
          </p:cNvPr>
          <p:cNvSpPr txBox="1"/>
          <p:nvPr/>
        </p:nvSpPr>
        <p:spPr>
          <a:xfrm>
            <a:off x="4853319" y="3181494"/>
            <a:ext cx="105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Shop Site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F19DC3-84DB-D5A5-C9BB-8245FC13E19E}"/>
              </a:ext>
            </a:extLst>
          </p:cNvPr>
          <p:cNvSpPr txBox="1"/>
          <p:nvPr/>
        </p:nvSpPr>
        <p:spPr>
          <a:xfrm>
            <a:off x="3053491" y="3004431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to Cart</a:t>
            </a:r>
          </a:p>
          <a:p>
            <a:r>
              <a:rPr lang="en-US" dirty="0"/>
              <a:t>or Go 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ACB49F-3A6A-E3E1-8594-1E2FE2F78A20}"/>
              </a:ext>
            </a:extLst>
          </p:cNvPr>
          <p:cNvSpPr txBox="1"/>
          <p:nvPr/>
        </p:nvSpPr>
        <p:spPr>
          <a:xfrm>
            <a:off x="1386918" y="2871539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Mood Quiz</a:t>
            </a:r>
          </a:p>
        </p:txBody>
      </p:sp>
      <p:sp>
        <p:nvSpPr>
          <p:cNvPr id="29" name="AutoShape 8" descr="Modern Shopping Trolley Designs Efficient With Trolleys Visolated Transparent  Background, Shopping Trolley, Grocery Cart, Shopping Cart PNG Transparent  Image and Clipart for Free Download">
            <a:extLst>
              <a:ext uri="{FF2B5EF4-FFF2-40B4-BE49-F238E27FC236}">
                <a16:creationId xmlns:a16="http://schemas.microsoft.com/office/drawing/2014/main" id="{AB77781C-2B26-5415-EFC8-3B3BC60E2F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 descr="A shopping cart full of presents and bags">
            <a:extLst>
              <a:ext uri="{FF2B5EF4-FFF2-40B4-BE49-F238E27FC236}">
                <a16:creationId xmlns:a16="http://schemas.microsoft.com/office/drawing/2014/main" id="{42DA4F95-D971-34A2-B865-B09331173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281" y="4061148"/>
            <a:ext cx="2797443" cy="27974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sh register with a screen">
            <a:extLst>
              <a:ext uri="{FF2B5EF4-FFF2-40B4-BE49-F238E27FC236}">
                <a16:creationId xmlns:a16="http://schemas.microsoft.com/office/drawing/2014/main" id="{5D15B068-7D4D-377B-75BE-5918FD96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229434" cy="1143000"/>
          </a:xfrm>
        </p:spPr>
        <p:txBody>
          <a:bodyPr/>
          <a:lstStyle/>
          <a:p>
            <a:r>
              <a:rPr dirty="0"/>
              <a:t>Aisle 6: Self-Checkout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3A2CB-FA0A-51DC-CDE4-B27FF5ED64A0}"/>
              </a:ext>
            </a:extLst>
          </p:cNvPr>
          <p:cNvSpPr txBox="1"/>
          <p:nvPr/>
        </p:nvSpPr>
        <p:spPr>
          <a:xfrm rot="21171403">
            <a:off x="5969075" y="85680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F0140F9-AC19-7E2F-B3E4-E5B2AA8D712A}"/>
              </a:ext>
            </a:extLst>
          </p:cNvPr>
          <p:cNvSpPr/>
          <p:nvPr/>
        </p:nvSpPr>
        <p:spPr>
          <a:xfrm rot="352046">
            <a:off x="4764905" y="4082585"/>
            <a:ext cx="1732672" cy="242774"/>
          </a:xfrm>
          <a:prstGeom prst="round2SameRect">
            <a:avLst/>
          </a:prstGeom>
          <a:gradFill>
            <a:gsLst>
              <a:gs pos="0">
                <a:srgbClr val="00A7AE"/>
              </a:gs>
              <a:gs pos="100000">
                <a:srgbClr val="03A5B2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382637">
            <a:off x="4670642" y="4102313"/>
            <a:ext cx="1911075" cy="243187"/>
          </a:xfrm>
          <a:noFill/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http://localhost:63342/capstone-client-web-application/index.html?_ijt=d8b8ejjjd6ukm6uovci27ufhre&amp;_ij_reload=RELOAD_ON_SAVE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1174DA4-6FF7-7737-2CB4-719DE0F06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62" y="961563"/>
            <a:ext cx="508781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User’s Final Stop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self-checkout. I’ll walk you through how a user finishes their order—from cart to confirmation.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xes on shelves in a warehouse">
            <a:extLst>
              <a:ext uri="{FF2B5EF4-FFF2-40B4-BE49-F238E27FC236}">
                <a16:creationId xmlns:a16="http://schemas.microsoft.com/office/drawing/2014/main" id="{5E163501-BBC6-4FCC-ED32-018273D7A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02" y="761017"/>
            <a:ext cx="8229600" cy="772740"/>
          </a:xfrm>
          <a:noFill/>
        </p:spPr>
        <p:txBody>
          <a:bodyPr>
            <a:normAutofit/>
          </a:bodyPr>
          <a:lstStyle/>
          <a:p>
            <a:r>
              <a:rPr sz="3600" dirty="0"/>
              <a:t>Backroom: For Employees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666D6-FBD9-DA57-0510-CA804FF1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53" y="2732619"/>
            <a:ext cx="4836614" cy="2476899"/>
          </a:xfrm>
          <a:prstGeom prst="rect">
            <a:avLst/>
          </a:prstGeom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50EA41C2-A9E5-91C2-563B-23E9041FC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14" y="2443264"/>
            <a:ext cx="3237388" cy="30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003136-6E1B-4A57-F4B7-0E4D5A1C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96" t="12034" r="6881" b="10433"/>
          <a:stretch>
            <a:fillRect/>
          </a:stretch>
        </p:blipFill>
        <p:spPr>
          <a:xfrm>
            <a:off x="-14037" y="0"/>
            <a:ext cx="9172073" cy="6858000"/>
          </a:xfrm>
          <a:prstGeom prst="rect">
            <a:avLst/>
          </a:prstGeom>
        </p:spPr>
      </p:pic>
      <p:pic>
        <p:nvPicPr>
          <p:cNvPr id="11" name="Picture 10" descr="A group of post-it notes with push pins">
            <a:extLst>
              <a:ext uri="{FF2B5EF4-FFF2-40B4-BE49-F238E27FC236}">
                <a16:creationId xmlns:a16="http://schemas.microsoft.com/office/drawing/2014/main" id="{E4D94A9D-4AD1-BA7C-DE07-08C79739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4" y="486697"/>
            <a:ext cx="8170607" cy="5815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3095" y="486697"/>
            <a:ext cx="4817807" cy="378542"/>
          </a:xfrm>
          <a:noFill/>
        </p:spPr>
        <p:txBody>
          <a:bodyPr>
            <a:noAutofit/>
          </a:bodyPr>
          <a:lstStyle/>
          <a:p>
            <a:r>
              <a:rPr sz="3200" dirty="0">
                <a:solidFill>
                  <a:schemeClr val="bg1"/>
                </a:solidFill>
              </a:rPr>
              <a:t>Stockroom Chaos: Bloopers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om with chairs and a large white board">
            <a:extLst>
              <a:ext uri="{FF2B5EF4-FFF2-40B4-BE49-F238E27FC236}">
                <a16:creationId xmlns:a16="http://schemas.microsoft.com/office/drawing/2014/main" id="{D4E0E6A2-FD60-6769-D325-ECE3127EE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415" y="35619"/>
            <a:ext cx="3845170" cy="914400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sz="3200" dirty="0"/>
              <a:t>Breakroom Wall: What I Learned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F400A-228A-E2F9-925A-45571A84B7C5}"/>
              </a:ext>
            </a:extLst>
          </p:cNvPr>
          <p:cNvSpPr txBox="1"/>
          <p:nvPr/>
        </p:nvSpPr>
        <p:spPr>
          <a:xfrm rot="20619376">
            <a:off x="2868453" y="2877577"/>
            <a:ext cx="16558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050" b="1" i="0" dirty="0">
                <a:solidFill>
                  <a:srgbClr val="039599"/>
                </a:solidFill>
                <a:effectLst/>
              </a:rPr>
              <a:t>You can make something beautiful, even when you feel like a mess.</a:t>
            </a:r>
            <a:endParaRPr lang="en-US" sz="105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59FEB-71DA-2A7E-9F05-94865CCA1D77}"/>
              </a:ext>
            </a:extLst>
          </p:cNvPr>
          <p:cNvSpPr txBox="1"/>
          <p:nvPr/>
        </p:nvSpPr>
        <p:spPr>
          <a:xfrm>
            <a:off x="4991765" y="1105798"/>
            <a:ext cx="13905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i="0" dirty="0">
                <a:solidFill>
                  <a:srgbClr val="E00000"/>
                </a:solidFill>
                <a:effectLst/>
              </a:rPr>
              <a:t>If nothing’s showing up, it’s probably display none;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B06BF-0879-51C4-AD1D-EBB679AAE3A3}"/>
              </a:ext>
            </a:extLst>
          </p:cNvPr>
          <p:cNvSpPr txBox="1"/>
          <p:nvPr/>
        </p:nvSpPr>
        <p:spPr>
          <a:xfrm>
            <a:off x="4991765" y="2991832"/>
            <a:ext cx="115062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i="0" dirty="0">
                <a:solidFill>
                  <a:srgbClr val="E26D00"/>
                </a:solidFill>
                <a:effectLst/>
              </a:rPr>
              <a:t>Every 'quick fix' comes with a side of chaos.</a:t>
            </a:r>
            <a:endParaRPr 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6789C-D683-4EC9-F29F-280A8F296978}"/>
              </a:ext>
            </a:extLst>
          </p:cNvPr>
          <p:cNvSpPr txBox="1"/>
          <p:nvPr/>
        </p:nvSpPr>
        <p:spPr>
          <a:xfrm>
            <a:off x="2926736" y="1142515"/>
            <a:ext cx="13563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“</a:t>
            </a:r>
            <a:r>
              <a:rPr lang="en-US" sz="1050" b="1" i="0" dirty="0">
                <a:solidFill>
                  <a:srgbClr val="000000"/>
                </a:solidFill>
                <a:effectLst/>
              </a:rPr>
              <a:t>Not working” doesn’t mean you’re failing. It means you’re learning.</a:t>
            </a:r>
            <a:endParaRPr lang="en-US" sz="1050" dirty="0"/>
          </a:p>
        </p:txBody>
      </p:sp>
      <p:pic>
        <p:nvPicPr>
          <p:cNvPr id="16" name="Picture 2" descr="Coder | Tech | Memes 🎯10k | Learning Code vs Forgetting Code🔥 Post by :-  @coding.vibess 🎯Hit the like button 💬Share your thoughts in the comments!  📁Save for future... | Instagram">
            <a:extLst>
              <a:ext uri="{FF2B5EF4-FFF2-40B4-BE49-F238E27FC236}">
                <a16:creationId xmlns:a16="http://schemas.microsoft.com/office/drawing/2014/main" id="{89080C0F-AAFE-DF51-0DF7-A267E30D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901" y="2065197"/>
            <a:ext cx="757099" cy="76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gramming Memes | Comment if this is you Follow @coding_comedy for more -  - - #programming #program #coding #code #programmingmemes #codingmemes  #programmer... | Instagram">
            <a:extLst>
              <a:ext uri="{FF2B5EF4-FFF2-40B4-BE49-F238E27FC236}">
                <a16:creationId xmlns:a16="http://schemas.microsoft.com/office/drawing/2014/main" id="{4F800FA0-CCDF-4AF7-5DEA-22052B02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2" y="1948964"/>
            <a:ext cx="853438" cy="82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79C333-E4F8-B030-35B7-F4A2D836887B}"/>
              </a:ext>
            </a:extLst>
          </p:cNvPr>
          <p:cNvSpPr txBox="1"/>
          <p:nvPr/>
        </p:nvSpPr>
        <p:spPr>
          <a:xfrm>
            <a:off x="3886200" y="2070605"/>
            <a:ext cx="135636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7030A0"/>
                </a:solidFill>
              </a:rPr>
              <a:t>If you think it works properly, retest. </a:t>
            </a:r>
            <a:endParaRPr lang="en-US" sz="1050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FE3C50-E2C8-CE5E-86FD-510890FF58E9}"/>
              </a:ext>
            </a:extLst>
          </p:cNvPr>
          <p:cNvSpPr txBox="1"/>
          <p:nvPr/>
        </p:nvSpPr>
        <p:spPr>
          <a:xfrm>
            <a:off x="4099561" y="3280372"/>
            <a:ext cx="8534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i="0" dirty="0">
                <a:solidFill>
                  <a:srgbClr val="FFFF00"/>
                </a:solidFill>
                <a:effectLst/>
              </a:rPr>
              <a:t>Sit down. </a:t>
            </a:r>
          </a:p>
          <a:p>
            <a:r>
              <a:rPr lang="en-US" sz="1050" b="1" i="0" dirty="0">
                <a:solidFill>
                  <a:srgbClr val="FFFF00"/>
                </a:solidFill>
                <a:effectLst/>
              </a:rPr>
              <a:t>Be humble.</a:t>
            </a:r>
            <a:endParaRPr lang="en-US" sz="1050" dirty="0">
              <a:solidFill>
                <a:srgbClr val="FFFF00"/>
              </a:solidFill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B11D9426-7235-6BB6-64A6-CCA02B550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687F9F6-43B2-1878-2632-4DAD7AB2B272}"/>
              </a:ext>
            </a:extLst>
          </p:cNvPr>
          <p:cNvSpPr/>
          <p:nvPr/>
        </p:nvSpPr>
        <p:spPr>
          <a:xfrm>
            <a:off x="3407231" y="2024573"/>
            <a:ext cx="81246" cy="81246"/>
          </a:xfrm>
          <a:prstGeom prst="flowChartConnector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EC08BE58-B84F-873F-3508-04420CE83784}"/>
              </a:ext>
            </a:extLst>
          </p:cNvPr>
          <p:cNvSpPr/>
          <p:nvPr/>
        </p:nvSpPr>
        <p:spPr>
          <a:xfrm>
            <a:off x="5720098" y="1919032"/>
            <a:ext cx="81246" cy="81246"/>
          </a:xfrm>
          <a:prstGeom prst="flowChartConnector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dirty="0"/>
          </a:p>
        </p:txBody>
      </p:sp>
      <p:pic>
        <p:nvPicPr>
          <p:cNvPr id="3076" name="Picture 4" descr="131,000+ Store Shelf Empty Stock Photos, Pictures &amp; Royalty-Free Images -  iStock | Grocery store shelf empty">
            <a:extLst>
              <a:ext uri="{FF2B5EF4-FFF2-40B4-BE49-F238E27FC236}">
                <a16:creationId xmlns:a16="http://schemas.microsoft.com/office/drawing/2014/main" id="{1DEB3EFF-C39C-BD57-C0DB-16E6E0F1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11" y="51252"/>
            <a:ext cx="7257949" cy="495077"/>
          </a:xfrm>
          <a:noFill/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Feature Preview: Phase 2 On Deck</a:t>
            </a:r>
            <a:endParaRPr sz="3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F49B4-B522-C2BB-502C-BD5B88DA3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91" y="2867613"/>
            <a:ext cx="2914841" cy="291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09169-7376-D390-A570-F5CCB3A1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589" y="2897113"/>
            <a:ext cx="2914841" cy="2914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52BC1-1EA7-1376-6DD1-6ABCAF4E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93" y="1105123"/>
            <a:ext cx="1966733" cy="1966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8D7E1-9C19-1380-E61A-588F1C1A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97" y="2909632"/>
            <a:ext cx="2843840" cy="2843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F385F0-AB08-1EE3-50E1-62F7E7DF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043" y="1614950"/>
            <a:ext cx="1267413" cy="1267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7A3107-6FB6-DDD9-BBC7-6AFE114A1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64" y="1600199"/>
            <a:ext cx="1267413" cy="1267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75CDFE-E414-8F05-08F2-5A32C5FB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64" y="2088489"/>
            <a:ext cx="688770" cy="688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41334-C748-3F51-61EC-C8C221D6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316" y="1614950"/>
            <a:ext cx="1267413" cy="1267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38B1E7-AC64-6BF8-9216-DFD3C26A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685" y="2053712"/>
            <a:ext cx="688770" cy="688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602608-C63E-64E3-FF33-C57DE72A4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85" y="2206112"/>
            <a:ext cx="688770" cy="688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A96062-0F78-9107-D3CE-D267C4D39932}"/>
              </a:ext>
            </a:extLst>
          </p:cNvPr>
          <p:cNvSpPr txBox="1"/>
          <p:nvPr/>
        </p:nvSpPr>
        <p:spPr>
          <a:xfrm>
            <a:off x="4352981" y="378614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Mood Kits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75C83F-5FE7-81AF-D112-DB8C519B875C}"/>
              </a:ext>
            </a:extLst>
          </p:cNvPr>
          <p:cNvSpPr txBox="1"/>
          <p:nvPr/>
        </p:nvSpPr>
        <p:spPr>
          <a:xfrm>
            <a:off x="1351373" y="3786145"/>
            <a:ext cx="14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 Profile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A61E73-153E-D0A7-A446-360D8BBE486C}"/>
              </a:ext>
            </a:extLst>
          </p:cNvPr>
          <p:cNvSpPr txBox="1"/>
          <p:nvPr/>
        </p:nvSpPr>
        <p:spPr>
          <a:xfrm>
            <a:off x="6990215" y="3766914"/>
            <a:ext cx="127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Profile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718BEE-59C6-BC0C-6D7D-06E8132989F5}"/>
              </a:ext>
            </a:extLst>
          </p:cNvPr>
          <p:cNvSpPr txBox="1"/>
          <p:nvPr/>
        </p:nvSpPr>
        <p:spPr>
          <a:xfrm>
            <a:off x="1160461" y="3985201"/>
            <a:ext cx="16154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50" dirty="0"/>
          </a:p>
          <a:p>
            <a:r>
              <a:rPr lang="en-US" sz="1050" dirty="0"/>
              <a:t>🔐 Manage Mood Kits</a:t>
            </a:r>
          </a:p>
          <a:p>
            <a:r>
              <a:rPr lang="en-US" sz="1050" dirty="0"/>
              <a:t>📦 Add Digital Resources</a:t>
            </a:r>
          </a:p>
          <a:p>
            <a:r>
              <a:rPr lang="en-US" sz="1050" dirty="0"/>
              <a:t>📊 View User Insights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0A7FF0-7C0C-C864-7F88-093D25E50D6A}"/>
              </a:ext>
            </a:extLst>
          </p:cNvPr>
          <p:cNvSpPr txBox="1"/>
          <p:nvPr/>
        </p:nvSpPr>
        <p:spPr>
          <a:xfrm>
            <a:off x="6696941" y="4117496"/>
            <a:ext cx="19050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Your Personalized Mood Space</a:t>
            </a:r>
          </a:p>
          <a:p>
            <a:r>
              <a:rPr lang="en-US" sz="1050" dirty="0"/>
              <a:t>✅ Save Mood Quiz results</a:t>
            </a:r>
          </a:p>
          <a:p>
            <a:r>
              <a:rPr lang="en-US" sz="1050" dirty="0"/>
              <a:t>📥 View kit history</a:t>
            </a:r>
          </a:p>
          <a:p>
            <a:r>
              <a:rPr lang="en-US" sz="1050" dirty="0"/>
              <a:t>💬 Access Messages Vault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2012E2-387F-21E7-AABC-A8FA81A9B368}"/>
              </a:ext>
            </a:extLst>
          </p:cNvPr>
          <p:cNvSpPr txBox="1"/>
          <p:nvPr/>
        </p:nvSpPr>
        <p:spPr>
          <a:xfrm>
            <a:off x="3847829" y="3955914"/>
            <a:ext cx="208307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50" dirty="0"/>
          </a:p>
          <a:p>
            <a:r>
              <a:rPr lang="en-US" sz="1050" dirty="0"/>
              <a:t>🧠 Curated based on how you feel</a:t>
            </a:r>
          </a:p>
          <a:p>
            <a:r>
              <a:rPr lang="en-US" sz="1050" dirty="0"/>
              <a:t>📦 Ships with digital support tools</a:t>
            </a:r>
          </a:p>
          <a:p>
            <a:r>
              <a:rPr lang="en-US" sz="1050" dirty="0"/>
              <a:t>🎧 Includes audio, journaling, and more</a:t>
            </a:r>
          </a:p>
        </p:txBody>
      </p:sp>
      <p:pic>
        <p:nvPicPr>
          <p:cNvPr id="3086" name="Picture 14" descr="Barcode Transparent Background Images ...">
            <a:extLst>
              <a:ext uri="{FF2B5EF4-FFF2-40B4-BE49-F238E27FC236}">
                <a16:creationId xmlns:a16="http://schemas.microsoft.com/office/drawing/2014/main" id="{A40BDA53-138A-6D56-F5A2-06CD72E4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34" y="4780345"/>
            <a:ext cx="799573" cy="44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Barcode Transparent Background Images ...">
            <a:extLst>
              <a:ext uri="{FF2B5EF4-FFF2-40B4-BE49-F238E27FC236}">
                <a16:creationId xmlns:a16="http://schemas.microsoft.com/office/drawing/2014/main" id="{B7F43044-06C3-6F54-CEDC-806F5B7B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149" y="4837411"/>
            <a:ext cx="766122" cy="42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Barcode Transparent Background Images ...">
            <a:extLst>
              <a:ext uri="{FF2B5EF4-FFF2-40B4-BE49-F238E27FC236}">
                <a16:creationId xmlns:a16="http://schemas.microsoft.com/office/drawing/2014/main" id="{5C32F183-4DFF-1725-1054-E81CB9BD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380" y="4802385"/>
            <a:ext cx="799573" cy="44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Barcode Transparent Background Images ...">
            <a:extLst>
              <a:ext uri="{FF2B5EF4-FFF2-40B4-BE49-F238E27FC236}">
                <a16:creationId xmlns:a16="http://schemas.microsoft.com/office/drawing/2014/main" id="{D362D021-8D86-FC0E-6BFB-DCF191E9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97" y="2409654"/>
            <a:ext cx="373962" cy="2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Barcode Transparent Background Images ...">
            <a:extLst>
              <a:ext uri="{FF2B5EF4-FFF2-40B4-BE49-F238E27FC236}">
                <a16:creationId xmlns:a16="http://schemas.microsoft.com/office/drawing/2014/main" id="{851703C8-B043-4AEC-0D9C-7727A423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86" y="2449987"/>
            <a:ext cx="504152" cy="28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 descr="Barcode Transparent Background Images ...">
            <a:extLst>
              <a:ext uri="{FF2B5EF4-FFF2-40B4-BE49-F238E27FC236}">
                <a16:creationId xmlns:a16="http://schemas.microsoft.com/office/drawing/2014/main" id="{BDDBA92C-99C2-1E61-2932-6DFDE0C01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137" y="2386620"/>
            <a:ext cx="416096" cy="23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Barcode Transparent Background Images ...">
            <a:extLst>
              <a:ext uri="{FF2B5EF4-FFF2-40B4-BE49-F238E27FC236}">
                <a16:creationId xmlns:a16="http://schemas.microsoft.com/office/drawing/2014/main" id="{2C27F677-FDBB-3CB2-7E8A-627F9F363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407" y="2445690"/>
            <a:ext cx="309611" cy="1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lass doors with a light coming through them">
            <a:extLst>
              <a:ext uri="{FF2B5EF4-FFF2-40B4-BE49-F238E27FC236}">
                <a16:creationId xmlns:a16="http://schemas.microsoft.com/office/drawing/2014/main" id="{B5CE05C9-D4A8-D4FC-48E1-DA31C092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AB610F-7859-1538-FB58-78497B7FE2EF}"/>
              </a:ext>
            </a:extLst>
          </p:cNvPr>
          <p:cNvSpPr txBox="1"/>
          <p:nvPr/>
        </p:nvSpPr>
        <p:spPr>
          <a:xfrm>
            <a:off x="1828799" y="3429000"/>
            <a:ext cx="1289539" cy="1338828"/>
          </a:xfrm>
          <a:prstGeom prst="rect">
            <a:avLst/>
          </a:prstGeom>
          <a:solidFill>
            <a:schemeClr val="bg1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More About Easy Shop:</a:t>
            </a:r>
          </a:p>
          <a:p>
            <a:r>
              <a:rPr lang="en-US" sz="900" dirty="0">
                <a:hlinkClick r:id="rId3"/>
              </a:rPr>
              <a:t>https://github.com/Fspike1/EasyShop-ecommerce-Api/tree/main/capstone-starter/src/main/java/org/yearup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214" y="406522"/>
            <a:ext cx="6412523" cy="718893"/>
          </a:xfrm>
          <a:solidFill>
            <a:schemeClr val="bg1">
              <a:alpha val="28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Thanks For Stopping By!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BFD12-A255-555D-98FB-2325DCF4B5CB}"/>
              </a:ext>
            </a:extLst>
          </p:cNvPr>
          <p:cNvSpPr txBox="1"/>
          <p:nvPr/>
        </p:nvSpPr>
        <p:spPr>
          <a:xfrm>
            <a:off x="6248400" y="3445385"/>
            <a:ext cx="1066802" cy="923330"/>
          </a:xfrm>
          <a:prstGeom prst="rect">
            <a:avLst/>
          </a:prstGeom>
          <a:solidFill>
            <a:schemeClr val="bg1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About The Designer:</a:t>
            </a:r>
          </a:p>
          <a:p>
            <a:r>
              <a:rPr lang="en-US" sz="900" dirty="0">
                <a:hlinkClick r:id="rId4"/>
              </a:rPr>
              <a:t>www.linkedin.com/in/faith-spikes</a:t>
            </a:r>
            <a:endParaRPr lang="en-US" sz="900" dirty="0"/>
          </a:p>
          <a:p>
            <a:endParaRPr lang="en-US" sz="900" dirty="0"/>
          </a:p>
          <a:p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302</Words>
  <Application>Microsoft Office PowerPoint</Application>
  <PresentationFormat>On-screen Show (4:3)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Aisle 1: What’s This Shop?</vt:lpstr>
      <vt:lpstr>Aisle 4: User Journey</vt:lpstr>
      <vt:lpstr>Aisle 6: Self-Checkout</vt:lpstr>
      <vt:lpstr>Backroom: For Employees Only</vt:lpstr>
      <vt:lpstr>Stockroom Chaos: Bloopers</vt:lpstr>
      <vt:lpstr>Breakroom Wall: What I Learned</vt:lpstr>
      <vt:lpstr>Feature Preview: Phase 2 On Deck</vt:lpstr>
      <vt:lpstr>Thanks For Stopping By!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Student</dc:creator>
  <cp:keywords/>
  <dc:description>generated using python-pptx</dc:description>
  <cp:lastModifiedBy>faith spikes</cp:lastModifiedBy>
  <cp:revision>2</cp:revision>
  <dcterms:created xsi:type="dcterms:W3CDTF">2013-01-27T09:14:16Z</dcterms:created>
  <dcterms:modified xsi:type="dcterms:W3CDTF">2025-06-27T07:27:39Z</dcterms:modified>
  <cp:category/>
</cp:coreProperties>
</file>